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8C8AF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E7E6E2">
              <a:alpha val="60000"/>
            </a:srgbClr>
          </a:solidFill>
        </a:fill>
      </a:tcStyle>
    </a:wholeTbl>
    <a:band2H>
      <a:tcTxStyle b="def" i="def"/>
      <a:tcStyle>
        <a:tcBdr/>
        <a:fill>
          <a:solidFill>
            <a:srgbClr val="B6BEC8">
              <a:alpha val="3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wholeTbl>
    <a:band2H>
      <a:tcTxStyle b="def" i="def"/>
      <a:tcStyle>
        <a:tcBdr/>
        <a:fill>
          <a:solidFill>
            <a:srgbClr val="CBCAB9">
              <a:alpha val="7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0">
              <a:alpha val="8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solidFill>
                <a:srgbClr val="5A5950"/>
              </a:solidFill>
              <a:prstDash val="solid"/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254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254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1995150" y="13227050"/>
            <a:ext cx="419100" cy="508000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— Иван Арсентьев"/>
          <p:cNvSpPr txBox="1"/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5" name="«Место ввода цитаты»."/>
          <p:cNvSpPr txBox="1"/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Изображение"/>
          <p:cNvSpPr/>
          <p:nvPr>
            <p:ph type="pic" idx="21"/>
          </p:nvPr>
        </p:nvSpPr>
        <p:spPr>
          <a:xfrm>
            <a:off x="3311" y="5001"/>
            <a:ext cx="24422101" cy="172012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Изображение"/>
          <p:cNvSpPr/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Текст заголовка"/>
          <p:cNvSpPr txBox="1"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" name="Уровень текста 1…"/>
          <p:cNvSpPr txBox="1"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Текст заголовка"/>
          <p:cNvSpPr txBox="1"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Изображение"/>
          <p:cNvSpPr/>
          <p:nvPr>
            <p:ph type="pic" idx="21"/>
          </p:nvPr>
        </p:nvSpPr>
        <p:spPr>
          <a:xfrm>
            <a:off x="11099182" y="1524000"/>
            <a:ext cx="15562608" cy="109612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Текст заголовка"/>
          <p:cNvSpPr txBox="1"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41" name="Уровень текста 1…"/>
          <p:cNvSpPr txBox="1"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Уровень текста 1…"/>
          <p:cNvSpPr txBox="1"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Изображение"/>
          <p:cNvSpPr/>
          <p:nvPr>
            <p:ph type="pic" sz="half" idx="21"/>
          </p:nvPr>
        </p:nvSpPr>
        <p:spPr>
          <a:xfrm>
            <a:off x="12331700" y="4673600"/>
            <a:ext cx="10742482" cy="756628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8" name="Уровень текста 1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Изображение"/>
          <p:cNvSpPr/>
          <p:nvPr>
            <p:ph type="pic" sz="half" idx="21"/>
          </p:nvPr>
        </p:nvSpPr>
        <p:spPr>
          <a:xfrm>
            <a:off x="12494232" y="6705600"/>
            <a:ext cx="10404086" cy="692476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22"/>
          </p:nvPr>
        </p:nvSpPr>
        <p:spPr>
          <a:xfrm>
            <a:off x="11289407" y="1189547"/>
            <a:ext cx="11582401" cy="8157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Изображение"/>
          <p:cNvSpPr/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95150" y="132334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tif"/><Relationship Id="rId6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tif"/><Relationship Id="rId6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2.ti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988" y="-385657"/>
            <a:ext cx="24384001" cy="14188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" name="Прямоугольник"/>
          <p:cNvGrpSpPr/>
          <p:nvPr/>
        </p:nvGrpSpPr>
        <p:grpSpPr>
          <a:xfrm>
            <a:off x="-143457" y="2964606"/>
            <a:ext cx="15448490" cy="8755285"/>
            <a:chOff x="0" y="0"/>
            <a:chExt cx="15448489" cy="8755284"/>
          </a:xfrm>
        </p:grpSpPr>
        <p:sp>
          <p:nvSpPr>
            <p:cNvPr id="122" name="Прямоугольник"/>
            <p:cNvSpPr/>
            <p:nvPr/>
          </p:nvSpPr>
          <p:spPr>
            <a:xfrm>
              <a:off x="215900" y="139699"/>
              <a:ext cx="15016690" cy="8196486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21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448490" cy="8755286"/>
            </a:xfrm>
            <a:prstGeom prst="rect">
              <a:avLst/>
            </a:prstGeom>
            <a:effectLst/>
          </p:spPr>
        </p:pic>
      </p:grpSp>
      <p:sp>
        <p:nvSpPr>
          <p:cNvPr id="124" name="Предложение исследования удобрений…"/>
          <p:cNvSpPr txBox="1"/>
          <p:nvPr>
            <p:ph type="ctrTitle"/>
          </p:nvPr>
        </p:nvSpPr>
        <p:spPr>
          <a:xfrm>
            <a:off x="-699138" y="4727363"/>
            <a:ext cx="17475201" cy="3962401"/>
          </a:xfrm>
          <a:prstGeom prst="rect">
            <a:avLst/>
          </a:prstGeom>
        </p:spPr>
        <p:txBody>
          <a:bodyPr/>
          <a:lstStyle/>
          <a:p>
            <a:pPr defTabSz="652145">
              <a:defRPr sz="8374">
                <a:solidFill>
                  <a:srgbClr val="F0F3F0"/>
                </a:solidFill>
                <a:effectLst>
                  <a:outerShdw sx="100000" sy="100000" kx="0" ky="0" algn="b" rotWithShape="0" blurRad="20066" dist="20066" dir="16200000">
                    <a:srgbClr val="000000">
                      <a:alpha val="34000"/>
                    </a:srgbClr>
                  </a:outerShdw>
                </a:effectLst>
              </a:defRPr>
            </a:pPr>
            <a:r>
              <a:t>Предложение исследования удобрений </a:t>
            </a:r>
          </a:p>
          <a:p>
            <a:pPr defTabSz="652145">
              <a:defRPr sz="8374">
                <a:solidFill>
                  <a:srgbClr val="F0F3F0"/>
                </a:solidFill>
                <a:effectLst>
                  <a:outerShdw sx="100000" sy="100000" kx="0" ky="0" algn="b" rotWithShape="0" blurRad="20066" dist="20066" dir="16200000">
                    <a:srgbClr val="000000">
                      <a:alpha val="34000"/>
                    </a:srgbClr>
                  </a:outerShdw>
                </a:effectLst>
              </a:defRPr>
            </a:pPr>
            <a:r>
              <a:t>для маркетинговых целей</a:t>
            </a:r>
          </a:p>
        </p:txBody>
      </p:sp>
      <p:grpSp>
        <p:nvGrpSpPr>
          <p:cNvPr id="127" name="Прямоугольник"/>
          <p:cNvGrpSpPr/>
          <p:nvPr/>
        </p:nvGrpSpPr>
        <p:grpSpPr>
          <a:xfrm>
            <a:off x="15346750" y="118184"/>
            <a:ext cx="8085350" cy="13571898"/>
            <a:chOff x="0" y="0"/>
            <a:chExt cx="8085349" cy="13571897"/>
          </a:xfrm>
        </p:grpSpPr>
        <p:sp>
          <p:nvSpPr>
            <p:cNvPr id="126" name="Прямоугольник"/>
            <p:cNvSpPr/>
            <p:nvPr/>
          </p:nvSpPr>
          <p:spPr>
            <a:xfrm>
              <a:off x="215900" y="139700"/>
              <a:ext cx="7653550" cy="13013098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25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085350" cy="13571898"/>
            </a:xfrm>
            <a:prstGeom prst="rect">
              <a:avLst/>
            </a:prstGeom>
            <a:effectLst/>
          </p:spPr>
        </p:pic>
      </p:grpSp>
      <p:sp>
        <p:nvSpPr>
          <p:cNvPr id="128" name="Цена: 210-360 руб…"/>
          <p:cNvSpPr txBox="1"/>
          <p:nvPr/>
        </p:nvSpPr>
        <p:spPr>
          <a:xfrm>
            <a:off x="15933119" y="2666999"/>
            <a:ext cx="7069456" cy="1000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Цена: 210-360 руб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Трудозатраты: 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1 чел/мес инженер, 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3-5 чел/мес биоинженер,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1 чел/мес журналист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Результат: </a:t>
            </a:r>
          </a:p>
          <a:p>
            <a:pPr marL="580258" indent="-580258" algn="l" defTabSz="914400">
              <a:buSzPct val="100000"/>
              <a:buChar char="-"/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медиа-отчет</a:t>
            </a:r>
          </a:p>
          <a:p>
            <a:pPr marL="580258" indent="-580258" algn="l" defTabSz="914400">
              <a:buSzPct val="100000"/>
              <a:buChar char="-"/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публикация в ВАК </a:t>
            </a:r>
            <a:br/>
            <a:r>
              <a:t>журнале</a:t>
            </a:r>
          </a:p>
          <a:p>
            <a:pPr marL="580258" indent="-580258" algn="l" defTabSz="914400">
              <a:buSzPct val="100000"/>
              <a:buChar char="-"/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доклады на научных </a:t>
            </a:r>
            <a:br/>
            <a:r>
              <a:t>конференциях</a:t>
            </a:r>
          </a:p>
        </p:txBody>
      </p:sp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05561" y="500985"/>
            <a:ext cx="7167727" cy="1762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Смета эксперимен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Смета эксперимента</a:t>
            </a:r>
          </a:p>
        </p:txBody>
      </p:sp>
      <p:graphicFrame>
        <p:nvGraphicFramePr>
          <p:cNvPr id="226" name="Таблица"/>
          <p:cNvGraphicFramePr/>
          <p:nvPr/>
        </p:nvGraphicFramePr>
        <p:xfrm>
          <a:off x="1885304" y="4596705"/>
          <a:ext cx="9359901" cy="78994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{C7B018BB-80A7-4F77-B60F-C8B233D01FF8}</a:tableStyleId>
              </a:tblPr>
              <a:tblGrid>
                <a:gridCol w="2336800"/>
                <a:gridCol w="4429470"/>
                <a:gridCol w="9358771"/>
                <a:gridCol w="4506184"/>
              </a:tblGrid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Срок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Наименование работ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Вид отчета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Стоимость,т.руб.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1 мес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Изучение химического состава продукта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Результаты спектроскопии, ссылки на ресурсы, перечень возможных ядерных и химических реакций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50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B2B2B2"/>
                      </a:solidFill>
                      <a:miter lim="400000"/>
                    </a:lnR>
                  </a:tcPr>
                </a:tc>
              </a:tr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1 мес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7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Облучение продукта с подтверждением образования тяжелого азота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Результаты спектроскопии, результаты проведения качественных химических реакций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B2B2B2"/>
                      </a:solidFill>
                      <a:miter lim="400000"/>
                    </a:lnR>
                  </a:tcPr>
                </a:tc>
              </a:tr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1-5 мес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8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Выращивание растений с применением помеченного продукта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Медиа-отчет в формате slow-motion по развитию растения, анализ  концентрации тяжелого изотопа в разных ткканях растения на разных стадиях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30 - биотехнолог
30 - химический анализ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B2B2B2"/>
                      </a:solidFill>
                      <a:miter lim="400000"/>
                    </a:lnR>
                  </a:tcPr>
                </a:tc>
              </a:tr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3-8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9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Итого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0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медиа материал + публикация в ВАК издании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1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210-360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2"/>
                      <a:srcRect l="0" t="0" r="0" b="0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1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30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29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234" name="Прямоугольник"/>
          <p:cNvGrpSpPr/>
          <p:nvPr/>
        </p:nvGrpSpPr>
        <p:grpSpPr>
          <a:xfrm>
            <a:off x="6519338" y="315912"/>
            <a:ext cx="17860261" cy="3916857"/>
            <a:chOff x="0" y="0"/>
            <a:chExt cx="17860260" cy="3916856"/>
          </a:xfrm>
        </p:grpSpPr>
        <p:sp>
          <p:nvSpPr>
            <p:cNvPr id="233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32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35" name="Исполнитель"/>
          <p:cNvSpPr txBox="1"/>
          <p:nvPr>
            <p:ph type="title" idx="4294967295"/>
          </p:nvPr>
        </p:nvSpPr>
        <p:spPr>
          <a:xfrm>
            <a:off x="4986875" y="656675"/>
            <a:ext cx="20029355" cy="2669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Исполнитель</a:t>
            </a:r>
          </a:p>
        </p:txBody>
      </p:sp>
      <p:sp>
        <p:nvSpPr>
          <p:cNvPr id="236" name="Нижегородский Государственный Технический Университет…"/>
          <p:cNvSpPr txBox="1"/>
          <p:nvPr/>
        </p:nvSpPr>
        <p:spPr>
          <a:xfrm>
            <a:off x="4304192" y="5843049"/>
            <a:ext cx="17239935" cy="3594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i="0" sz="4600">
                <a:solidFill>
                  <a:srgbClr val="F0F3F0"/>
                </a:solidFill>
                <a:effectLst/>
                <a:latin typeface="Times Roman"/>
                <a:ea typeface="Times Roman"/>
                <a:cs typeface="Times Roman"/>
                <a:sym typeface="Times Roman"/>
              </a:defRPr>
            </a:pPr>
            <a:r>
              <a:t>Нижегородский Государственный Технический Университет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i="0" sz="4600">
                <a:solidFill>
                  <a:srgbClr val="F0F3F0"/>
                </a:solidFill>
                <a:effectLst/>
                <a:latin typeface="Times Roman"/>
                <a:ea typeface="Times Roman"/>
                <a:cs typeface="Times Roman"/>
                <a:sym typeface="Times Roman"/>
              </a:defRPr>
            </a:pPr>
            <a:r>
              <a:t>Образовательно-научный институт ядерной энергетики и технической физики им. академика Ф.М. Митенкова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i="0" sz="4600">
                <a:solidFill>
                  <a:srgbClr val="F0F3F0"/>
                </a:solidFill>
                <a:effectLst/>
                <a:latin typeface="Times Roman"/>
                <a:ea typeface="Times Roman"/>
                <a:cs typeface="Times Roman"/>
                <a:sym typeface="Times Roman"/>
              </a:defRPr>
            </a:pPr>
            <a:r>
              <a:t>Кафедра «Биоинженерия и ядерная медицина»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0552" y="3369134"/>
            <a:ext cx="4583354" cy="8542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133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32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137" name="Прямоугольник"/>
          <p:cNvGrpSpPr/>
          <p:nvPr/>
        </p:nvGrpSpPr>
        <p:grpSpPr>
          <a:xfrm>
            <a:off x="6476270" y="100571"/>
            <a:ext cx="17860262" cy="3916857"/>
            <a:chOff x="0" y="0"/>
            <a:chExt cx="17860260" cy="3916856"/>
          </a:xfrm>
        </p:grpSpPr>
        <p:sp>
          <p:nvSpPr>
            <p:cNvPr id="136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35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38" name="Рассмотрим исследование на примере Гетероауксина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Рассмотрим исследование на примере Гетероауксина</a:t>
            </a:r>
          </a:p>
        </p:txBody>
      </p:sp>
      <p:pic>
        <p:nvPicPr>
          <p:cNvPr id="13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9700" y="3776795"/>
            <a:ext cx="19621501" cy="7563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143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42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147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146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45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48" name="Научное обоснование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Научное обоснование</a:t>
            </a:r>
          </a:p>
        </p:txBody>
      </p:sp>
      <p:pic>
        <p:nvPicPr>
          <p:cNvPr id="14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38869" y="7267364"/>
            <a:ext cx="5054543" cy="213375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При тепловых нейтронах будет радиационное поглощение с возможным…"/>
          <p:cNvSpPr txBox="1"/>
          <p:nvPr/>
        </p:nvSpPr>
        <p:spPr>
          <a:xfrm>
            <a:off x="279089" y="3927268"/>
            <a:ext cx="20574103" cy="271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0F3F0"/>
                </a:solidFill>
              </a:defRPr>
            </a:pPr>
            <a:r>
              <a:t>При тепловых нейтронах будет радиационное поглощение с возможным</a:t>
            </a:r>
          </a:p>
          <a:p>
            <a:pPr algn="l">
              <a:defRPr>
                <a:solidFill>
                  <a:srgbClr val="F0F3F0"/>
                </a:solidFill>
              </a:defRPr>
            </a:pPr>
            <a:r>
              <a:t>образованием изотопов азота, углерода, кислорода и дальнейшим их </a:t>
            </a:r>
          </a:p>
          <a:p>
            <a:pPr algn="l">
              <a:defRPr>
                <a:solidFill>
                  <a:srgbClr val="F0F3F0"/>
                </a:solidFill>
              </a:defRPr>
            </a:pPr>
            <a:r>
              <a:t>распадом, за исключением N</a:t>
            </a:r>
            <a:r>
              <a:rPr baseline="90322" sz="3100"/>
              <a:t>15</a:t>
            </a:r>
            <a:r>
              <a:t> например:</a:t>
            </a:r>
          </a:p>
        </p:txBody>
      </p:sp>
      <p:sp>
        <p:nvSpPr>
          <p:cNvPr id="151" name="поэтому исследования проводятся по измерению N15 в разных тканях…"/>
          <p:cNvSpPr txBox="1"/>
          <p:nvPr/>
        </p:nvSpPr>
        <p:spPr>
          <a:xfrm>
            <a:off x="740538" y="10023727"/>
            <a:ext cx="19651206" cy="1866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0F3F0"/>
                </a:solidFill>
              </a:defRPr>
            </a:pPr>
            <a:r>
              <a:t>поэтому исследования проводятся по измерению N</a:t>
            </a:r>
            <a:r>
              <a:rPr baseline="90322" sz="3100"/>
              <a:t>15</a:t>
            </a:r>
            <a:r>
              <a:t> в разных тканях </a:t>
            </a:r>
          </a:p>
          <a:p>
            <a:pPr algn="l">
              <a:defRPr>
                <a:solidFill>
                  <a:srgbClr val="F0F3F0"/>
                </a:solidFill>
              </a:defRPr>
            </a:pPr>
            <a:r>
              <a:t>растения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6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155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54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159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158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57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60" name="Этап I - Изучение химического состава продукта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Этап I - Изучение химического состава продукта</a:t>
            </a:r>
          </a:p>
        </p:txBody>
      </p:sp>
      <p:pic>
        <p:nvPicPr>
          <p:cNvPr id="161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267" y="4529227"/>
            <a:ext cx="6959601" cy="621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94550" y="4536744"/>
            <a:ext cx="10442800" cy="7004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166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65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170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169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68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71" name="Этап II - Облучение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Этап II - Облучение</a:t>
            </a:r>
          </a:p>
        </p:txBody>
      </p:sp>
      <p:pic>
        <p:nvPicPr>
          <p:cNvPr id="172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267" y="4529227"/>
            <a:ext cx="6959601" cy="621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62957" y="4212700"/>
            <a:ext cx="9946042" cy="719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15"/>
          <p:cNvSpPr txBox="1"/>
          <p:nvPr/>
        </p:nvSpPr>
        <p:spPr>
          <a:xfrm>
            <a:off x="4848588" y="8879705"/>
            <a:ext cx="68966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3159"/>
                </a:solidFill>
              </a:defRPr>
            </a:lvl1pPr>
          </a:lstStyle>
          <a:p>
            <a:pPr/>
            <a:r>
              <a:t>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178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77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182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181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80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83" name="Этап III - Выращивание…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0F3F0"/>
                </a:solidFill>
              </a:defRPr>
            </a:pPr>
            <a:r>
              <a:t>Этап III - Выращивание </a:t>
            </a:r>
          </a:p>
          <a:p>
            <a:pPr>
              <a:defRPr>
                <a:solidFill>
                  <a:srgbClr val="F0F3F0"/>
                </a:solidFill>
              </a:defRPr>
            </a:pPr>
            <a:r>
              <a:t>культуры</a:t>
            </a:r>
          </a:p>
        </p:txBody>
      </p:sp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291" y="4178385"/>
            <a:ext cx="10178289" cy="5359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8703" y="6147679"/>
            <a:ext cx="10178289" cy="5910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189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88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4214" y="3408912"/>
            <a:ext cx="7196820" cy="4383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4214" y="8041362"/>
            <a:ext cx="7196820" cy="40963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194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93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96" name="Этап IV - Изучение динамики"/>
          <p:cNvSpPr txBox="1"/>
          <p:nvPr>
            <p:ph type="title" idx="4294967295"/>
          </p:nvPr>
        </p:nvSpPr>
        <p:spPr>
          <a:xfrm>
            <a:off x="5805171" y="785880"/>
            <a:ext cx="19621501" cy="20324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Этап IV - Изучение динамики</a:t>
            </a:r>
          </a:p>
        </p:txBody>
      </p:sp>
      <p:pic>
        <p:nvPicPr>
          <p:cNvPr id="197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49983" y="4234516"/>
            <a:ext cx="12227281" cy="6848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01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00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pic>
        <p:nvPicPr>
          <p:cNvPr id="203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4761" y="5028794"/>
            <a:ext cx="7437846" cy="5563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Прямоугольник"/>
          <p:cNvGrpSpPr/>
          <p:nvPr/>
        </p:nvGrpSpPr>
        <p:grpSpPr>
          <a:xfrm>
            <a:off x="6519338" y="315912"/>
            <a:ext cx="17860261" cy="3916857"/>
            <a:chOff x="0" y="0"/>
            <a:chExt cx="17860260" cy="3916856"/>
          </a:xfrm>
        </p:grpSpPr>
        <p:sp>
          <p:nvSpPr>
            <p:cNvPr id="205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04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07" name="Этап V - анализ концентрации…"/>
          <p:cNvSpPr txBox="1"/>
          <p:nvPr>
            <p:ph type="title" idx="4294967295"/>
          </p:nvPr>
        </p:nvSpPr>
        <p:spPr>
          <a:xfrm>
            <a:off x="4986875" y="656675"/>
            <a:ext cx="20029355" cy="2669271"/>
          </a:xfrm>
          <a:prstGeom prst="rect">
            <a:avLst/>
          </a:prstGeom>
        </p:spPr>
        <p:txBody>
          <a:bodyPr/>
          <a:lstStyle/>
          <a:p>
            <a:pPr defTabSz="734694">
              <a:defRPr sz="8366">
                <a:solidFill>
                  <a:srgbClr val="F0F3F0"/>
                </a:solidFill>
                <a:effectLst>
                  <a:outerShdw sx="100000" sy="100000" kx="0" ky="0" algn="b" rotWithShape="0" blurRad="11303" dist="11303" dir="16200000">
                    <a:srgbClr val="000000">
                      <a:alpha val="50000"/>
                    </a:srgbClr>
                  </a:outerShdw>
                </a:effectLst>
              </a:defRPr>
            </a:pPr>
            <a:r>
              <a:t>Этап V - анализ концентрации</a:t>
            </a:r>
          </a:p>
          <a:p>
            <a:pPr defTabSz="734694">
              <a:defRPr sz="8366">
                <a:solidFill>
                  <a:srgbClr val="F0F3F0"/>
                </a:solidFill>
                <a:effectLst>
                  <a:outerShdw sx="100000" sy="100000" kx="0" ky="0" algn="b" rotWithShape="0" blurRad="11303" dist="11303" dir="16200000">
                    <a:srgbClr val="000000">
                      <a:alpha val="50000"/>
                    </a:srgbClr>
                  </a:outerShdw>
                </a:effectLst>
              </a:defRPr>
            </a:pPr>
            <a:r>
              <a:t>тяжелого азота в тканях</a:t>
            </a:r>
          </a:p>
        </p:txBody>
      </p:sp>
      <p:pic>
        <p:nvPicPr>
          <p:cNvPr id="208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51312" y="4994426"/>
            <a:ext cx="8396314" cy="5632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12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11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216" name="Прямоугольник"/>
          <p:cNvGrpSpPr/>
          <p:nvPr/>
        </p:nvGrpSpPr>
        <p:grpSpPr>
          <a:xfrm>
            <a:off x="6519338" y="315912"/>
            <a:ext cx="17860261" cy="3916857"/>
            <a:chOff x="0" y="0"/>
            <a:chExt cx="17860260" cy="3916856"/>
          </a:xfrm>
        </p:grpSpPr>
        <p:sp>
          <p:nvSpPr>
            <p:cNvPr id="215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14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17" name="Этап VI - предоставление медиа материалов и публикации"/>
          <p:cNvSpPr txBox="1"/>
          <p:nvPr>
            <p:ph type="title" idx="4294967295"/>
          </p:nvPr>
        </p:nvSpPr>
        <p:spPr>
          <a:xfrm>
            <a:off x="4986875" y="656675"/>
            <a:ext cx="20029355" cy="2669271"/>
          </a:xfrm>
          <a:prstGeom prst="rect">
            <a:avLst/>
          </a:prstGeom>
        </p:spPr>
        <p:txBody>
          <a:bodyPr/>
          <a:lstStyle>
            <a:lvl1pPr defTabSz="734694">
              <a:defRPr sz="8366">
                <a:solidFill>
                  <a:srgbClr val="F0F3F0"/>
                </a:solidFill>
                <a:effectLst>
                  <a:outerShdw sx="100000" sy="100000" kx="0" ky="0" algn="b" rotWithShape="0" blurRad="11303" dist="11303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Этап VI - предоставление медиа материалов и публикации</a:t>
            </a:r>
          </a:p>
        </p:txBody>
      </p:sp>
      <p:pic>
        <p:nvPicPr>
          <p:cNvPr id="218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0632" y="5033018"/>
            <a:ext cx="11214101" cy="657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6401" y="5028545"/>
            <a:ext cx="6587546" cy="6587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91266" y="5304024"/>
            <a:ext cx="30226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2379" y="5304024"/>
            <a:ext cx="28956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Изображение" descr="Изображение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8879" y="9626356"/>
            <a:ext cx="3022601" cy="175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Изображение" descr="Изображение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78566" y="9696206"/>
            <a:ext cx="30480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73E86"/>
      </a:dk1>
      <a:lt1>
        <a:srgbClr val="86837F">
          <a:alpha val="80000"/>
        </a:srgbClr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